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2"/>
  </p:notesMasterIdLst>
  <p:sldIdLst>
    <p:sldId id="256" r:id="rId2"/>
    <p:sldId id="295" r:id="rId3"/>
    <p:sldId id="261" r:id="rId4"/>
    <p:sldId id="288" r:id="rId5"/>
    <p:sldId id="296" r:id="rId6"/>
    <p:sldId id="262" r:id="rId7"/>
    <p:sldId id="267" r:id="rId8"/>
    <p:sldId id="268" r:id="rId9"/>
    <p:sldId id="275" r:id="rId10"/>
    <p:sldId id="269" r:id="rId11"/>
    <p:sldId id="276" r:id="rId12"/>
    <p:sldId id="270" r:id="rId13"/>
    <p:sldId id="277" r:id="rId14"/>
    <p:sldId id="286" r:id="rId15"/>
    <p:sldId id="271" r:id="rId16"/>
    <p:sldId id="278" r:id="rId17"/>
    <p:sldId id="272" r:id="rId18"/>
    <p:sldId id="279" r:id="rId19"/>
    <p:sldId id="273" r:id="rId20"/>
    <p:sldId id="280" r:id="rId21"/>
    <p:sldId id="274" r:id="rId22"/>
    <p:sldId id="281" r:id="rId23"/>
    <p:sldId id="297" r:id="rId24"/>
    <p:sldId id="282" r:id="rId25"/>
    <p:sldId id="298" r:id="rId26"/>
    <p:sldId id="283" r:id="rId27"/>
    <p:sldId id="287" r:id="rId28"/>
    <p:sldId id="300" r:id="rId29"/>
    <p:sldId id="299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95" autoAdjust="0"/>
  </p:normalViewPr>
  <p:slideViewPr>
    <p:cSldViewPr>
      <p:cViewPr>
        <p:scale>
          <a:sx n="82" d="100"/>
          <a:sy n="82" d="100"/>
        </p:scale>
        <p:origin x="-150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4B36B-1888-43E2-BCD7-43993D91DF31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E91F-1A86-4DB6-BA59-B1219887E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Increased volatility of grain and energy prices = example of new and more complex challenges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 visible global bottom-up FSIS  is needed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Expected outcomes for the first 3-4 years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Expected outcomes for the first 3-4 years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accent5"/>
                </a:solidFill>
                <a:latin typeface="+mn-lt"/>
              </a:rPr>
              <a:t>Confirmation of design of the FSIN </a:t>
            </a:r>
            <a:r>
              <a:rPr lang="en-US" dirty="0" smtClean="0">
                <a:solidFill>
                  <a:schemeClr val="accent5"/>
                </a:solidFill>
                <a:latin typeface="+mn-lt"/>
              </a:rPr>
              <a:t>– gathering</a:t>
            </a:r>
            <a:r>
              <a:rPr lang="en-US" baseline="0" dirty="0" smtClean="0">
                <a:solidFill>
                  <a:schemeClr val="accent5"/>
                </a:solidFill>
                <a:latin typeface="+mn-lt"/>
              </a:rPr>
              <a:t> feedback from stakeholders and donors today and tomorrow during consultative conference</a:t>
            </a:r>
            <a:endParaRPr lang="en-US" dirty="0" smtClean="0">
              <a:solidFill>
                <a:schemeClr val="accent5"/>
              </a:solidFill>
              <a:latin typeface="+mn-lt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Identification of at-risk countries/regions </a:t>
            </a:r>
            <a:r>
              <a:rPr lang="en-US" baseline="0" dirty="0" smtClean="0"/>
              <a:t>– where there is sufficient seriousness and political commitment to ISFS institution building and use of FSI outputs for improved FS policy and food crisis prevention – to be achieved through stakeholder consultations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Assessment of FSI plans and policies </a:t>
            </a:r>
            <a:r>
              <a:rPr lang="en-US" baseline="0" dirty="0" smtClean="0"/>
              <a:t>– TWG representatives to meet with representatives from countries and regional org in at-risk areas to assess plans/policies and to dialogue about how/where FSIN can respond to their needs. This would be basis of first phase of FSIN work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TWG to function as a multi-stakeholder working group under the strategic guidance of the Advisory Board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Incentives to be built into projects under consideration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 be chaired on rotating basis between IFPRI, FAO and WFP.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3" name="Rectangle 87"/>
          <p:cNvSpPr>
            <a:spLocks noGrp="1" noChangeArrowheads="1"/>
          </p:cNvSpPr>
          <p:nvPr>
            <p:ph type="ctrTitle"/>
          </p:nvPr>
        </p:nvSpPr>
        <p:spPr>
          <a:xfrm>
            <a:off x="1447800" y="1371600"/>
            <a:ext cx="6172200" cy="1860550"/>
          </a:xfrm>
        </p:spPr>
        <p:txBody>
          <a:bodyPr lIns="45720" rIns="45720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84" name="Rectangle 88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81400"/>
            <a:ext cx="6172200" cy="2438400"/>
          </a:xfrm>
        </p:spPr>
        <p:txBody>
          <a:bodyPr wrap="square" lIns="45720" rIns="45720">
            <a:normAutofit/>
          </a:bodyPr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211" name="Picture 115" descr="D:\logo\IFPRI_Logo_new97\Originals\PNG\PMS3435-117_transparent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FB62B"/>
              </a:clrFrom>
              <a:clrTo>
                <a:srgbClr val="DFB62B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350838" y="304800"/>
            <a:ext cx="639762" cy="1066800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647D-E058-4CF6-A5A1-B6DF20A3D06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Box 41"/>
          <p:cNvSpPr txBox="1">
            <a:spLocks noChangeArrowheads="1"/>
          </p:cNvSpPr>
          <p:nvPr/>
        </p:nvSpPr>
        <p:spPr bwMode="auto">
          <a:xfrm>
            <a:off x="304800" y="6428601"/>
            <a:ext cx="4405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INTERNATIONAL FOOD POLICY RESEARCH INSTITUTE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27025"/>
            <a:ext cx="1790700" cy="56165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327025"/>
            <a:ext cx="5219700" cy="561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27025"/>
            <a:ext cx="83058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04800" y="1219200"/>
            <a:ext cx="4648200" cy="4876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00" y="1219200"/>
            <a:ext cx="3505200" cy="4876800"/>
          </a:xfrm>
        </p:spPr>
        <p:txBody>
          <a:bodyPr/>
          <a:lstStyle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406900"/>
            <a:ext cx="8534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906713"/>
            <a:ext cx="8534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647D-E058-4CF6-A5A1-B6DF20A3D06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304800" y="6428601"/>
            <a:ext cx="4405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INTERNATIONAL FOOD POLICY RESEARCH INSTITUTE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648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2192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4192588" cy="803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91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194175" cy="803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941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 bwMode="auto">
          <a:xfrm>
            <a:off x="6096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93A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t>Page </a:t>
            </a:r>
            <a:fld id="{F2450FB1-8126-4294-A075-878D7348E96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493A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493A"/>
              </a:solidFill>
              <a:effectLst/>
              <a:uLnTx/>
              <a:uFillTx/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3050"/>
            <a:ext cx="30845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2641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30845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0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2060"/>
              </a:gs>
            </a:gsLst>
            <a:path path="circle">
              <a:fillToRect t="100000" r="100000"/>
            </a:path>
            <a:tileRect l="-100000" b="-100000"/>
          </a:gra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75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532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rgbClr val="FFFFCC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0" y="6400801"/>
            <a:ext cx="1905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5AD647D-E058-4CF6-A5A1-B6DF20A3D062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0" y="6400801"/>
            <a:ext cx="457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 b="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800" b="0">
          <a:solidFill>
            <a:schemeClr val="tx2"/>
          </a:solidFill>
          <a:latin typeface="Tahoma" pitchFamily="34" charset="0"/>
          <a:cs typeface="Tahom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Ø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&gt;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143000"/>
            <a:ext cx="6172200" cy="1555750"/>
          </a:xfrm>
        </p:spPr>
        <p:txBody>
          <a:bodyPr anchor="ctr"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 The FSIN Road Map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172200" cy="243840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>
                <a:solidFill>
                  <a:schemeClr val="accent5"/>
                </a:solidFill>
                <a:latin typeface="+mj-lt"/>
              </a:rPr>
              <a:t>September 8, 2011</a:t>
            </a:r>
          </a:p>
          <a:p>
            <a:r>
              <a:rPr lang="en-US" sz="2600" dirty="0" smtClean="0">
                <a:solidFill>
                  <a:schemeClr val="accent5"/>
                </a:solidFill>
                <a:latin typeface="+mj-lt"/>
              </a:rPr>
              <a:t>Nairobi, Kenya</a:t>
            </a:r>
          </a:p>
          <a:p>
            <a:endParaRPr lang="en-US" sz="2600" dirty="0" smtClean="0">
              <a:solidFill>
                <a:schemeClr val="accent5"/>
              </a:solidFill>
              <a:latin typeface="+mj-lt"/>
            </a:endParaRPr>
          </a:p>
          <a:p>
            <a:r>
              <a:rPr lang="en-US" sz="2700" dirty="0" smtClean="0">
                <a:solidFill>
                  <a:schemeClr val="tx1"/>
                </a:solidFill>
                <a:latin typeface="+mn-lt"/>
              </a:rPr>
              <a:t>Teunis van Rheenen (IFPRI) and Maximo Torero (IFPRI) on behalf of an informal committee composed of: Roy A. Stacy, FAO Consultant; Joyce Luma, WFP; Arif Hussein, WFP; Luca Russo, FAO; and Mark Smulders, FAO.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(FAO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, WFP, IFPRI) 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The Technical Working Group (TWG)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Conduct selected and targeted studies required to fill knowledge gaps</a:t>
            </a:r>
          </a:p>
          <a:p>
            <a:pPr>
              <a:spcBef>
                <a:spcPts val="600"/>
              </a:spcBef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Help establish public/private networks</a:t>
            </a:r>
          </a:p>
          <a:p>
            <a:pPr>
              <a:spcBef>
                <a:spcPts val="600"/>
              </a:spcBef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Collect and disseminate best practices</a:t>
            </a:r>
          </a:p>
          <a:p>
            <a:pPr>
              <a:spcBef>
                <a:spcPts val="600"/>
              </a:spcBef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Work with grant-making facilities to craft appropriate incentives</a:t>
            </a:r>
          </a:p>
          <a:p>
            <a:pPr>
              <a:spcBef>
                <a:spcPts val="600"/>
              </a:spcBef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To be chaired on a rotational basis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The Technical Working Group (TWG)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Principles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Principles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Membership in FSIN is both formal and informal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Strong interaction between Technical Working Group and the Network / community of practice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Members of Network commit to work in accordance with principles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Principles of engagement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National and regional ownership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Demand-driven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Linking information to decision-making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Professional engagement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Different approaches relevant to context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Creating public goods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Seek harmonization and reduce overlap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Principles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Existing funding instruments and existing/future ISFS activities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Existing funding instruments and ISFS activities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105400"/>
          </a:xfrm>
        </p:spPr>
        <p:txBody>
          <a:bodyPr/>
          <a:lstStyle/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ISFS funding instruments are already in place</a:t>
            </a:r>
          </a:p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ISFS activities of network member organizations to be carried out in accordance with principles</a:t>
            </a:r>
          </a:p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Close coordination and harmonization of activities to reduce duplication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Existing funding instruments and ISFS activities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11269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FSIN Grants Facility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FSIN Grants Facility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Collegial funding essential to ensure</a:t>
            </a:r>
          </a:p>
          <a:p>
            <a:pPr lvl="1"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Standards acceptance</a:t>
            </a:r>
          </a:p>
          <a:p>
            <a:pPr lvl="1"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Open access to data</a:t>
            </a:r>
          </a:p>
          <a:p>
            <a:pPr lvl="1"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Support to fledgling ISFS networks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Technical standards protocol will be a requirement for funding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Protocol to assure high quality data and analyses, comparable across countries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FSIN Grants Facility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Network/community of practice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The Community of Practice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This Presentation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b="1" u="sng" dirty="0" smtClean="0">
                <a:solidFill>
                  <a:schemeClr val="accent5"/>
                </a:solidFill>
                <a:latin typeface="+mn-lt"/>
              </a:rPr>
              <a:t>Why a new approach?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Objectives and Components of FSIN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What are the incentives?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Expected outcomes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Next steps</a:t>
            </a:r>
            <a:endParaRPr lang="en-US" sz="3600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Effectively link FSI to decision-making and FS policy management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South-south communication of best practices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Bridge gap between developing and developed country FSIS 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Harmonize standards and methodologies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Stimulate joint studies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The Community of Practice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responsible 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for giving access to existing data</a:t>
            </a:r>
            <a:endParaRPr lang="en-US" sz="1400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Global Data Source Institutions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105400"/>
          </a:xfrm>
        </p:spPr>
        <p:txBody>
          <a:bodyPr/>
          <a:lstStyle/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Partners are stakeholders in a global FSIN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Capacity and institution building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Scientific and technical innovation support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Development of new monitoring, assessment and communication tools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Partners will meet with the TWG to assess the state of science and technology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Global Data Source Institutions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This Presentation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Why a new approach?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Objectives and Components of FSIN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b="1" u="sng" dirty="0" smtClean="0">
                <a:solidFill>
                  <a:schemeClr val="accent5"/>
                </a:solidFill>
                <a:latin typeface="+mn-lt"/>
              </a:rPr>
              <a:t>What are the incentives?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Expected outcomes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Next steps</a:t>
            </a:r>
            <a:endParaRPr lang="en-US" sz="3600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What are the incentives?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Opportunity for capacity needs to be country-driven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Access to professional support from global, regional and national organizations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Opportunity to receive targeted grants  for meeting FSIN standards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Increased effectiveness of ISFS is in the interest of all</a:t>
            </a:r>
          </a:p>
          <a:p>
            <a:pPr>
              <a:spcAft>
                <a:spcPts val="1800"/>
              </a:spcAft>
              <a:buClr>
                <a:schemeClr val="accent5"/>
              </a:buClr>
              <a:buNone/>
            </a:pPr>
            <a:endParaRPr lang="en-US" dirty="0" smtClean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This Presentation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Why a new approach?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Objectives and Components of FSIN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What are the incentives?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b="1" u="sng" dirty="0" smtClean="0">
                <a:solidFill>
                  <a:schemeClr val="accent5"/>
                </a:solidFill>
                <a:latin typeface="+mn-lt"/>
              </a:rPr>
              <a:t>Expected outcomes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Next steps</a:t>
            </a:r>
            <a:endParaRPr lang="en-US" sz="3600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Expected outcomes (1)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105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Increased use of national and regional ISFS outputs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Increased capacity in FSI which is especially important for countries at risk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New monitoring and analysis tools to bridge FSI gaps at local, regional and international levels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New technologies for collecting and disseminating data and analyses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None/>
            </a:pPr>
            <a:endParaRPr lang="en-US" dirty="0" smtClean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Expected outcomes (2)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105400"/>
          </a:xfrm>
        </p:spPr>
        <p:txBody>
          <a:bodyPr/>
          <a:lstStyle/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Additional OECD or private donors contributing to FSIN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Use of common technical standards of data collection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Greater south-south capacity building and south-north interaction</a:t>
            </a:r>
          </a:p>
          <a:p>
            <a:pPr>
              <a:spcAft>
                <a:spcPts val="18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Increased use of ISFS outputs for purposes beyond humanitarian responses</a:t>
            </a:r>
          </a:p>
          <a:p>
            <a:pPr>
              <a:spcAft>
                <a:spcPts val="1800"/>
              </a:spcAft>
              <a:buClr>
                <a:schemeClr val="accent5"/>
              </a:buClr>
              <a:buNone/>
            </a:pPr>
            <a:endParaRPr lang="en-US" dirty="0" smtClean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Expected outcomes (3)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105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FSIN will strongly contribute toward the </a:t>
            </a:r>
            <a:r>
              <a:rPr lang="fr-FR" dirty="0" smtClean="0">
                <a:solidFill>
                  <a:schemeClr val="accent5"/>
                </a:solidFill>
                <a:latin typeface="+mn-lt"/>
              </a:rPr>
              <a:t>Agricultural </a:t>
            </a:r>
            <a:r>
              <a:rPr lang="fr-FR" dirty="0" err="1" smtClean="0">
                <a:solidFill>
                  <a:schemeClr val="accent5"/>
                </a:solidFill>
                <a:latin typeface="+mn-lt"/>
              </a:rPr>
              <a:t>Market</a:t>
            </a:r>
            <a:r>
              <a:rPr lang="fr-FR" dirty="0" smtClean="0">
                <a:solidFill>
                  <a:schemeClr val="accent5"/>
                </a:solidFill>
                <a:latin typeface="+mn-lt"/>
              </a:rPr>
              <a:t> Information System (AMIS) by: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Supporting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food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security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information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systems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at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the country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level</a:t>
            </a:r>
            <a:endParaRPr lang="fr-FR" sz="3200" dirty="0" smtClean="0">
              <a:solidFill>
                <a:schemeClr val="accent5"/>
              </a:solidFill>
              <a:latin typeface="+mn-lt"/>
            </a:endParaRP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Enhancing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capacity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strengthening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efforts</a:t>
            </a:r>
          </a:p>
          <a:p>
            <a:pPr lvl="1">
              <a:spcAft>
                <a:spcPts val="1200"/>
              </a:spcAft>
              <a:buClr>
                <a:schemeClr val="accent5"/>
              </a:buClr>
            </a:pP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Contributing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toward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a 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two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-</a:t>
            </a:r>
            <a:r>
              <a:rPr lang="fr-FR" sz="3200" dirty="0" err="1" smtClean="0">
                <a:solidFill>
                  <a:schemeClr val="accent5"/>
                </a:solidFill>
                <a:latin typeface="+mn-lt"/>
              </a:rPr>
              <a:t>way</a:t>
            </a:r>
            <a:r>
              <a:rPr lang="fr-FR" sz="3200" dirty="0" smtClean="0">
                <a:solidFill>
                  <a:schemeClr val="accent5"/>
                </a:solidFill>
                <a:latin typeface="+mn-lt"/>
              </a:rPr>
              <a:t> flow of FS relevant information</a:t>
            </a:r>
            <a:endParaRPr lang="en-US" sz="3200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This Presentation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Why a new approach?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Objectives and Components of FSIN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What are the incentives?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Expected outcomes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b="1" u="sng" dirty="0" smtClean="0">
                <a:solidFill>
                  <a:schemeClr val="accent5"/>
                </a:solidFill>
                <a:latin typeface="+mn-lt"/>
              </a:rPr>
              <a:t>Next steps</a:t>
            </a:r>
            <a:endParaRPr lang="en-US" sz="3600" b="1" u="sng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Why a new approach?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Decision-makers / practitioners closest to security threats are best positioned to define FSI needs</a:t>
            </a:r>
          </a:p>
          <a:p>
            <a:pPr>
              <a:spcAft>
                <a:spcPts val="12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New more complex challenges necessitate improved monitoring and analysis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Trend of fragmented and uncoordinated FSI assistance must be reversed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There is no global entity for FSI standard-setting, facilitation and advocacy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Next Steps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Assessment of country and regional level food security information plans and policies</a:t>
            </a:r>
          </a:p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Identification of at-risk countries and regions</a:t>
            </a:r>
          </a:p>
          <a:p>
            <a:pPr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Improvement and confirmation of design of the FSIN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However: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All this is only possible when we give more attention to…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Font typeface="Wingdings"/>
              <a:buChar char="à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 A better system of incentives:</a:t>
            </a:r>
          </a:p>
          <a:p>
            <a:pPr marL="1022350" lvl="1" indent="-287338">
              <a:spcAft>
                <a:spcPts val="1200"/>
              </a:spcAft>
              <a:buClr>
                <a:schemeClr val="accent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Capacity building based on best practices</a:t>
            </a:r>
          </a:p>
          <a:p>
            <a:pPr marL="1022350" lvl="1" indent="-287338">
              <a:spcAft>
                <a:spcPts val="1200"/>
              </a:spcAft>
              <a:buClr>
                <a:schemeClr val="accent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Standard setting</a:t>
            </a:r>
          </a:p>
          <a:p>
            <a:pPr marL="1022350" lvl="1" indent="-287338">
              <a:spcAft>
                <a:spcPts val="1200"/>
              </a:spcAft>
              <a:buClr>
                <a:schemeClr val="accent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Cross-border learning</a:t>
            </a:r>
          </a:p>
          <a:p>
            <a:pPr marL="1022350" lvl="1" indent="-287338">
              <a:spcAft>
                <a:spcPts val="1200"/>
              </a:spcAft>
              <a:buClr>
                <a:schemeClr val="accent5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Benefiting from better synergies</a:t>
            </a:r>
          </a:p>
          <a:p>
            <a:pPr>
              <a:spcAft>
                <a:spcPts val="1200"/>
              </a:spcAft>
              <a:buClr>
                <a:schemeClr val="accent5"/>
              </a:buClr>
              <a:buFont typeface="Wingdings"/>
              <a:buChar char="à"/>
            </a:pPr>
            <a:r>
              <a:rPr lang="en-US" dirty="0" smtClean="0">
                <a:solidFill>
                  <a:schemeClr val="accent5"/>
                </a:solidFill>
                <a:latin typeface="+mn-lt"/>
                <a:sym typeface="Wingdings" pitchFamily="2" charset="2"/>
              </a:rPr>
              <a:t> Enhanced coordination</a:t>
            </a:r>
            <a:endParaRPr lang="en-US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This Presentation</a:t>
            </a:r>
            <a:endParaRPr lang="en-US" sz="36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Why a new approach?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b="1" u="sng" dirty="0" smtClean="0">
                <a:solidFill>
                  <a:schemeClr val="accent5"/>
                </a:solidFill>
                <a:latin typeface="+mn-lt"/>
              </a:rPr>
              <a:t>Objectives and Components of FSIN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What are the incentives?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Expected outcomes</a:t>
            </a:r>
          </a:p>
          <a:p>
            <a:pPr>
              <a:spcAft>
                <a:spcPts val="600"/>
              </a:spcAft>
              <a:buClr>
                <a:schemeClr val="accent5"/>
              </a:buClr>
            </a:pPr>
            <a:r>
              <a:rPr lang="en-US" sz="3600" dirty="0" smtClean="0">
                <a:solidFill>
                  <a:schemeClr val="accent5"/>
                </a:solidFill>
                <a:latin typeface="+mn-lt"/>
              </a:rPr>
              <a:t>Next steps</a:t>
            </a:r>
            <a:endParaRPr lang="en-US" sz="3600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Objectives of the FSIN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00600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Strengthen country and regional FSI</a:t>
            </a:r>
          </a:p>
          <a:p>
            <a:pPr>
              <a:spcBef>
                <a:spcPts val="1800"/>
              </a:spcBef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Help propose and establish FSI standards, harmonize methods and share best practices</a:t>
            </a:r>
          </a:p>
          <a:p>
            <a:pPr>
              <a:spcBef>
                <a:spcPts val="1800"/>
              </a:spcBef>
              <a:spcAft>
                <a:spcPts val="30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Advocate and raise awareness</a:t>
            </a:r>
          </a:p>
          <a:p>
            <a:pPr>
              <a:spcBef>
                <a:spcPts val="1800"/>
              </a:spcBef>
              <a:spcAft>
                <a:spcPts val="3000"/>
              </a:spcAft>
              <a:buClr>
                <a:schemeClr val="accent5"/>
              </a:buClr>
              <a:buNone/>
            </a:pPr>
            <a:endParaRPr lang="en-US" dirty="0" smtClean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Components and functions of the FSIN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mbria" pitchFamily="18" charset="0"/>
              </a:rPr>
              <a:t>Advisory Board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1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Advisory Board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105400"/>
          </a:xfrm>
        </p:spPr>
        <p:txBody>
          <a:bodyPr/>
          <a:lstStyle/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Set overall policy  and approve ISFS development grants from the fund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Promote a more demand-oriented process of FSI generation</a:t>
            </a:r>
          </a:p>
          <a:p>
            <a:pPr>
              <a:spcAft>
                <a:spcPts val="2400"/>
              </a:spcAft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  <a:latin typeface="+mn-lt"/>
              </a:rPr>
              <a:t>To include: national partners; interested NGOs; main donors to the Network; and key international organizations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Advisory Board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FPRI Purple">
  <a:themeElements>
    <a:clrScheme name="IFPRI General Blue">
      <a:dk1>
        <a:srgbClr val="1F497D"/>
      </a:dk1>
      <a:lt1>
        <a:srgbClr val="EEECE1"/>
      </a:lt1>
      <a:dk2>
        <a:srgbClr val="1F497D"/>
      </a:dk2>
      <a:lt2>
        <a:srgbClr val="EEECE1"/>
      </a:lt2>
      <a:accent1>
        <a:srgbClr val="44235E"/>
      </a:accent1>
      <a:accent2>
        <a:srgbClr val="C7A10E"/>
      </a:accent2>
      <a:accent3>
        <a:srgbClr val="A03033"/>
      </a:accent3>
      <a:accent4>
        <a:srgbClr val="B68FD5"/>
      </a:accent4>
      <a:accent5>
        <a:srgbClr val="F7E190"/>
      </a:accent5>
      <a:accent6>
        <a:srgbClr val="FFFFFF"/>
      </a:accent6>
      <a:hlink>
        <a:srgbClr val="E36C09"/>
      </a:hlink>
      <a:folHlink>
        <a:srgbClr val="92CDDC"/>
      </a:folHlink>
    </a:clrScheme>
    <a:fontScheme name="new">
      <a:majorFont>
        <a:latin typeface="Times New Roman"/>
        <a:ea typeface=""/>
        <a:cs typeface=""/>
      </a:majorFont>
      <a:minorFont>
        <a:latin typeface="Centur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_IFPRI Green_Gold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IFPRI Green_Gold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IFPRI Green_Gold 7">
        <a:dk1>
          <a:srgbClr val="000000"/>
        </a:dk1>
        <a:lt1>
          <a:srgbClr val="F6F5D6"/>
        </a:lt1>
        <a:dk2>
          <a:srgbClr val="003300"/>
        </a:dk2>
        <a:lt2>
          <a:srgbClr val="848F6D"/>
        </a:lt2>
        <a:accent1>
          <a:srgbClr val="808000"/>
        </a:accent1>
        <a:accent2>
          <a:srgbClr val="996633"/>
        </a:accent2>
        <a:accent3>
          <a:srgbClr val="FAF9E8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99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IFPRI Prpl Dark Room</Template>
  <TotalTime>1029</TotalTime>
  <Words>1529</Words>
  <Application>Microsoft Office PowerPoint</Application>
  <PresentationFormat>On-screen Show (4:3)</PresentationFormat>
  <Paragraphs>278</Paragraphs>
  <Slides>30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IFPRI Purple</vt:lpstr>
      <vt:lpstr> The FSIN Road Map</vt:lpstr>
      <vt:lpstr>This Presentation</vt:lpstr>
      <vt:lpstr>Why a new approach?</vt:lpstr>
      <vt:lpstr>However:</vt:lpstr>
      <vt:lpstr>This Presentation</vt:lpstr>
      <vt:lpstr>Objectives of the FSIN</vt:lpstr>
      <vt:lpstr>Components and functions of the FSIN</vt:lpstr>
      <vt:lpstr>Advisory Board</vt:lpstr>
      <vt:lpstr>Advisory Board</vt:lpstr>
      <vt:lpstr>The Technical Working Group (TWG)</vt:lpstr>
      <vt:lpstr>The Technical Working Group (TWG)</vt:lpstr>
      <vt:lpstr>Principles</vt:lpstr>
      <vt:lpstr>Principles of engagement</vt:lpstr>
      <vt:lpstr>Principles</vt:lpstr>
      <vt:lpstr>Existing funding instruments and ISFS activities</vt:lpstr>
      <vt:lpstr>Existing funding instruments and ISFS activities</vt:lpstr>
      <vt:lpstr>FSIN Grants Facility</vt:lpstr>
      <vt:lpstr>FSIN Grants Facility</vt:lpstr>
      <vt:lpstr>The Community of Practice</vt:lpstr>
      <vt:lpstr>The Community of Practice</vt:lpstr>
      <vt:lpstr>Global Data Source Institutions</vt:lpstr>
      <vt:lpstr>Global Data Source Institutions</vt:lpstr>
      <vt:lpstr>This Presentation</vt:lpstr>
      <vt:lpstr>What are the incentives?</vt:lpstr>
      <vt:lpstr>This Presentation</vt:lpstr>
      <vt:lpstr>Expected outcomes (1)</vt:lpstr>
      <vt:lpstr>Expected outcomes (2)</vt:lpstr>
      <vt:lpstr>Expected outcomes (3)</vt:lpstr>
      <vt:lpstr>This Presentation</vt:lpstr>
      <vt:lpstr>Next Steps</vt:lpstr>
    </vt:vector>
  </TitlesOfParts>
  <Company>IFPRI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FSIN The Road Map Proposal</dc:title>
  <dc:creator>JGORDON</dc:creator>
  <cp:lastModifiedBy>Luca Russo</cp:lastModifiedBy>
  <cp:revision>99</cp:revision>
  <dcterms:created xsi:type="dcterms:W3CDTF">2011-08-09T21:23:03Z</dcterms:created>
  <dcterms:modified xsi:type="dcterms:W3CDTF">2011-09-08T05:41:27Z</dcterms:modified>
</cp:coreProperties>
</file>